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56" r:id="rId2"/>
    <p:sldId id="271" r:id="rId3"/>
    <p:sldId id="272" r:id="rId4"/>
    <p:sldId id="273" r:id="rId5"/>
    <p:sldId id="274" r:id="rId6"/>
    <p:sldId id="275" r:id="rId7"/>
    <p:sldId id="276" r:id="rId8"/>
    <p:sldId id="277" r:id="rId9"/>
    <p:sldId id="278" r:id="rId10"/>
    <p:sldId id="259" r:id="rId11"/>
    <p:sldId id="265" r:id="rId12"/>
    <p:sldId id="266" r:id="rId13"/>
    <p:sldId id="267" r:id="rId14"/>
    <p:sldId id="269" r:id="rId15"/>
    <p:sldId id="270" r:id="rId16"/>
    <p:sldId id="260" r:id="rId17"/>
    <p:sldId id="261" r:id="rId18"/>
    <p:sldId id="262" r:id="rId19"/>
    <p:sldId id="268" r:id="rId20"/>
    <p:sldId id="263" r:id="rId21"/>
    <p:sldId id="264" r:id="rId22"/>
    <p:sldId id="257" r:id="rId23"/>
    <p:sldId id="279" r:id="rId24"/>
    <p:sldId id="258" r:id="rId2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-49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FA4993-C727-4A7C-A431-C67D1EBCFAC0}" type="datetimeFigureOut">
              <a:rPr lang="cs-CZ" smtClean="0"/>
              <a:pPr/>
              <a:t>14.11.2016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36FCEC-3300-4AB9-9384-94DD948E601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572455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technet.microsoft.com/cs-cz/library/ms179314(v=sql.100).aspx" TargetMode="External"/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following illustration shows the easiest backup strategy under the full recovery model.</a:t>
            </a:r>
            <a:r>
              <a:rPr lang="cs-CZ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illustration, a full database backup, Db_1, and two routine log backup, Log_1 and Log_2, have been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taken.Some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time after the Log_2 log backup, data loss occurs in the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database.Before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these three backups are restored, the database administrator must back up the active log (the 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3"/>
              </a:rPr>
              <a:t>tail of the log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).The database administrator then restores Db_1, Log_1, and Log_2 without recovering the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database.Then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the database administrator restores and recovers the tail-log backup (Tail).This recovers the database to the point of failure, recovering all the data.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36FCEC-3300-4AB9-9384-94DD948E6014}" type="slidenum">
              <a:rPr lang="cs-CZ" smtClean="0"/>
              <a:pPr/>
              <a:t>9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14.11.2016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14.11.2016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14.11.2016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14.11.2016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14.11.2016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14.11.2016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14.11.2016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14.11.2016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14.11.2016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14.11.2016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14.11.2016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A2481B-5154-415F-B752-558547769AA3}" type="datetimeFigureOut">
              <a:rPr lang="cs-CZ" smtClean="0"/>
              <a:pPr/>
              <a:t>14.11.2016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technet.microsoft.com/cs-cz/library/ms187112(v=sql.100).aspx" TargetMode="External"/><Relationship Id="rId2" Type="http://schemas.openxmlformats.org/officeDocument/2006/relationships/hyperlink" Target="https://technet.microsoft.com/cs-cz/library/ms187837(v=sql.100).asp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technet.microsoft.com/cs-cz/library/ms190768(v=sql.100).aspx" TargetMode="External"/><Relationship Id="rId5" Type="http://schemas.openxmlformats.org/officeDocument/2006/relationships/hyperlink" Target="https://technet.microsoft.com/cs-cz/library/ms190940(v=sql.100).aspx" TargetMode="External"/><Relationship Id="rId4" Type="http://schemas.openxmlformats.org/officeDocument/2006/relationships/hyperlink" Target="https://technet.microsoft.com/cs-cz/library/ms186388(v=sql.100).aspx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Databázové systémy</a:t>
            </a:r>
            <a:br>
              <a:rPr lang="cs-CZ" dirty="0" smtClean="0"/>
            </a:br>
            <a:r>
              <a:rPr lang="cs-CZ" sz="1600" smtClean="0"/>
              <a:t>přednáška 10 </a:t>
            </a:r>
            <a:r>
              <a:rPr lang="cs-CZ" sz="1600" dirty="0" smtClean="0"/>
              <a:t>– Zálohování </a:t>
            </a:r>
            <a:r>
              <a:rPr lang="cs-CZ" sz="1600" smtClean="0"/>
              <a:t>a archivace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403648" y="3933056"/>
            <a:ext cx="6400800" cy="1752600"/>
          </a:xfrm>
        </p:spPr>
        <p:txBody>
          <a:bodyPr/>
          <a:lstStyle/>
          <a:p>
            <a:r>
              <a:rPr lang="cs-CZ" dirty="0" smtClean="0"/>
              <a:t>Roman Danel</a:t>
            </a:r>
          </a:p>
          <a:p>
            <a:r>
              <a:rPr lang="cs-CZ" sz="2000" dirty="0" smtClean="0"/>
              <a:t>Institut ekonomiky a systémů řízení</a:t>
            </a:r>
          </a:p>
          <a:p>
            <a:r>
              <a:rPr lang="cs-CZ" sz="2000" dirty="0" smtClean="0">
                <a:solidFill>
                  <a:srgbClr val="0070C0"/>
                </a:solidFill>
              </a:rPr>
              <a:t>2016</a:t>
            </a:r>
            <a:endParaRPr lang="cs-CZ" sz="20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Backup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err="1" smtClean="0"/>
              <a:t>Full</a:t>
            </a:r>
            <a:r>
              <a:rPr lang="cs-CZ" dirty="0" smtClean="0"/>
              <a:t> </a:t>
            </a:r>
            <a:r>
              <a:rPr lang="cs-CZ" dirty="0" err="1" smtClean="0"/>
              <a:t>database</a:t>
            </a:r>
            <a:r>
              <a:rPr lang="cs-CZ" dirty="0" smtClean="0"/>
              <a:t> </a:t>
            </a:r>
            <a:r>
              <a:rPr lang="cs-CZ" dirty="0" err="1" smtClean="0"/>
              <a:t>backup</a:t>
            </a:r>
            <a:endParaRPr lang="cs-CZ" dirty="0" smtClean="0"/>
          </a:p>
          <a:p>
            <a:r>
              <a:rPr lang="cs-CZ" b="1" dirty="0" err="1" smtClean="0"/>
              <a:t>Differential</a:t>
            </a:r>
            <a:r>
              <a:rPr lang="cs-CZ" b="1" dirty="0" smtClean="0"/>
              <a:t> </a:t>
            </a:r>
            <a:r>
              <a:rPr lang="cs-CZ" dirty="0" err="1" smtClean="0"/>
              <a:t>backups</a:t>
            </a:r>
            <a:endParaRPr lang="cs-CZ" dirty="0" smtClean="0"/>
          </a:p>
          <a:p>
            <a:pPr lvl="1"/>
            <a:r>
              <a:rPr lang="cs-CZ" dirty="0" smtClean="0"/>
              <a:t>BACKUP DATABASE </a:t>
            </a:r>
            <a:r>
              <a:rPr lang="cs-CZ" dirty="0" err="1" smtClean="0"/>
              <a:t>db</a:t>
            </a:r>
            <a:r>
              <a:rPr lang="cs-CZ" dirty="0" smtClean="0"/>
              <a:t>_</a:t>
            </a:r>
            <a:r>
              <a:rPr lang="cs-CZ" dirty="0" err="1" smtClean="0"/>
              <a:t>name</a:t>
            </a:r>
            <a:r>
              <a:rPr lang="cs-CZ" dirty="0" smtClean="0"/>
              <a:t> TO DISK=‚</a:t>
            </a:r>
            <a:r>
              <a:rPr lang="cs-CZ" dirty="0" err="1" smtClean="0"/>
              <a:t>filename</a:t>
            </a:r>
            <a:r>
              <a:rPr lang="cs-CZ" dirty="0" smtClean="0"/>
              <a:t>‘ WITH DIFFERENTIAL</a:t>
            </a:r>
          </a:p>
          <a:p>
            <a:r>
              <a:rPr lang="cs-CZ" b="1" dirty="0" err="1" smtClean="0"/>
              <a:t>Transaction</a:t>
            </a:r>
            <a:r>
              <a:rPr lang="cs-CZ" b="1" dirty="0" smtClean="0"/>
              <a:t> log</a:t>
            </a:r>
            <a:r>
              <a:rPr lang="cs-CZ" dirty="0" smtClean="0"/>
              <a:t> </a:t>
            </a:r>
            <a:r>
              <a:rPr lang="cs-CZ" dirty="0" err="1" smtClean="0"/>
              <a:t>backup</a:t>
            </a:r>
            <a:endParaRPr lang="cs-CZ" dirty="0" smtClean="0"/>
          </a:p>
          <a:p>
            <a:pPr lvl="1"/>
            <a:r>
              <a:rPr lang="cs-CZ" dirty="0" smtClean="0"/>
              <a:t>Záloha transakčního logu</a:t>
            </a:r>
            <a:endParaRPr lang="cs-CZ" dirty="0"/>
          </a:p>
          <a:p>
            <a:pPr lvl="1"/>
            <a:r>
              <a:rPr lang="cs-CZ" dirty="0" smtClean="0"/>
              <a:t>nelze v </a:t>
            </a:r>
            <a:r>
              <a:rPr lang="cs-CZ" dirty="0" err="1" smtClean="0"/>
              <a:t>simple</a:t>
            </a:r>
            <a:r>
              <a:rPr lang="cs-CZ" dirty="0" smtClean="0"/>
              <a:t> modelu</a:t>
            </a:r>
          </a:p>
          <a:p>
            <a:endParaRPr lang="cs-CZ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BACKUP DATABASE [</a:t>
            </a:r>
            <a:r>
              <a:rPr lang="cs-CZ" sz="2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DBname</a:t>
            </a:r>
            <a:r>
              <a:rPr lang="cs-CZ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 TO DISK = N'C:\</a:t>
            </a:r>
            <a:r>
              <a:rPr lang="cs-CZ" sz="2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Backup</a:t>
            </a:r>
            <a:r>
              <a:rPr lang="cs-CZ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\</a:t>
            </a:r>
            <a:r>
              <a:rPr lang="cs-CZ" sz="2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DBname.bak</a:t>
            </a:r>
            <a:r>
              <a:rPr lang="cs-CZ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 WITH NAME = '</a:t>
            </a:r>
            <a:r>
              <a:rPr lang="cs-CZ" sz="2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DBname</a:t>
            </a:r>
            <a:r>
              <a:rPr lang="cs-CZ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-Full Database </a:t>
            </a:r>
            <a:r>
              <a:rPr lang="cs-CZ" sz="2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Backup</a:t>
            </a:r>
            <a:endParaRPr lang="cs-CZ" sz="28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cs-CZ" sz="28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cs-CZ" dirty="0" err="1" smtClean="0"/>
              <a:t>Backup</a:t>
            </a:r>
            <a:r>
              <a:rPr lang="cs-CZ" dirty="0" smtClean="0"/>
              <a:t> </a:t>
            </a:r>
            <a:r>
              <a:rPr lang="cs-CZ" dirty="0" err="1" smtClean="0"/>
              <a:t>devices</a:t>
            </a:r>
            <a:r>
              <a:rPr lang="cs-CZ" dirty="0" smtClean="0"/>
              <a:t> – disk nebo páska</a:t>
            </a:r>
          </a:p>
          <a:p>
            <a:r>
              <a:rPr lang="cs-CZ" dirty="0" smtClean="0"/>
              <a:t>Od 2008 – </a:t>
            </a:r>
            <a:r>
              <a:rPr lang="cs-CZ" dirty="0" err="1" smtClean="0"/>
              <a:t>backup</a:t>
            </a:r>
            <a:r>
              <a:rPr lang="cs-CZ" dirty="0" smtClean="0"/>
              <a:t> </a:t>
            </a:r>
            <a:r>
              <a:rPr lang="cs-CZ" dirty="0" err="1" smtClean="0"/>
              <a:t>compression</a:t>
            </a:r>
            <a:endParaRPr lang="cs-CZ" dirty="0" smtClean="0"/>
          </a:p>
          <a:p>
            <a:r>
              <a:rPr lang="cs-CZ" dirty="0" err="1" smtClean="0"/>
              <a:t>Backup</a:t>
            </a:r>
            <a:r>
              <a:rPr lang="cs-CZ" dirty="0" smtClean="0"/>
              <a:t> by se měl </a:t>
            </a:r>
            <a:r>
              <a:rPr lang="cs-CZ" dirty="0" err="1" smtClean="0"/>
              <a:t>zverifikovat</a:t>
            </a:r>
            <a:r>
              <a:rPr lang="cs-CZ" dirty="0" smtClean="0"/>
              <a:t>!</a:t>
            </a:r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Differential</a:t>
            </a:r>
            <a:r>
              <a:rPr lang="cs-CZ" dirty="0" smtClean="0"/>
              <a:t> </a:t>
            </a:r>
            <a:r>
              <a:rPr lang="cs-CZ" dirty="0" err="1" smtClean="0"/>
              <a:t>Backup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BACKUP </a:t>
            </a:r>
            <a:r>
              <a:rPr lang="cs-CZ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DATABASE </a:t>
            </a:r>
            <a:r>
              <a:rPr lang="cs-CZ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cs-CZ" sz="2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DBname</a:t>
            </a:r>
            <a:r>
              <a:rPr lang="cs-CZ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 </a:t>
            </a:r>
            <a:r>
              <a:rPr lang="cs-CZ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TO DISK = N'C:\</a:t>
            </a:r>
            <a:r>
              <a:rPr lang="cs-CZ" sz="2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Backup</a:t>
            </a:r>
            <a:r>
              <a:rPr lang="cs-CZ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\DBname-diff1.bak</a:t>
            </a:r>
            <a:r>
              <a:rPr lang="cs-CZ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' WITH DIFFERENTIAL, NAME = </a:t>
            </a:r>
            <a:r>
              <a:rPr lang="cs-CZ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r>
              <a:rPr lang="cs-CZ" sz="2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DBname-Differential</a:t>
            </a:r>
            <a:r>
              <a:rPr lang="cs-CZ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cs-CZ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Database </a:t>
            </a:r>
            <a:r>
              <a:rPr lang="cs-CZ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Backup</a:t>
            </a:r>
            <a:r>
              <a:rPr lang="cs-CZ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Záloha logu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BACKUP </a:t>
            </a:r>
            <a:r>
              <a:rPr lang="cs-CZ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LOG </a:t>
            </a:r>
            <a:r>
              <a:rPr lang="cs-CZ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cs-CZ" sz="2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DBname</a:t>
            </a:r>
            <a:r>
              <a:rPr lang="cs-CZ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 </a:t>
            </a:r>
            <a:r>
              <a:rPr lang="cs-CZ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TO DISK = N'C:\</a:t>
            </a:r>
            <a:r>
              <a:rPr lang="cs-CZ" sz="2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Backup</a:t>
            </a:r>
            <a:r>
              <a:rPr lang="cs-CZ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\</a:t>
            </a:r>
            <a:r>
              <a:rPr lang="cs-CZ" sz="2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DBname.LOG.bak</a:t>
            </a:r>
            <a:r>
              <a:rPr lang="cs-CZ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' WITH NAME = </a:t>
            </a:r>
            <a:r>
              <a:rPr lang="cs-CZ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r>
              <a:rPr lang="cs-CZ" sz="2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DBname-Transaction</a:t>
            </a:r>
            <a:r>
              <a:rPr lang="cs-CZ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cs-CZ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Log </a:t>
            </a:r>
            <a:r>
              <a:rPr lang="cs-CZ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Backup</a:t>
            </a:r>
            <a:r>
              <a:rPr lang="cs-CZ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419100"/>
            <a:ext cx="6705600" cy="601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419100"/>
            <a:ext cx="6705600" cy="601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Přímá spojovací šipka 5"/>
          <p:cNvCxnSpPr/>
          <p:nvPr/>
        </p:nvCxnSpPr>
        <p:spPr>
          <a:xfrm flipV="1">
            <a:off x="1907704" y="1916832"/>
            <a:ext cx="1368152" cy="86409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5" name="Přímá spojnice se šipkou 4"/>
          <p:cNvCxnSpPr/>
          <p:nvPr/>
        </p:nvCxnSpPr>
        <p:spPr>
          <a:xfrm flipV="1">
            <a:off x="899592" y="1268760"/>
            <a:ext cx="648072" cy="43204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Obnova (</a:t>
            </a:r>
            <a:r>
              <a:rPr lang="cs-CZ" dirty="0" err="1" smtClean="0"/>
              <a:t>Restore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RESTORE </a:t>
            </a:r>
            <a:r>
              <a:rPr lang="cs-CZ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DATABASE </a:t>
            </a:r>
            <a:r>
              <a:rPr lang="cs-CZ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db_name</a:t>
            </a:r>
            <a:r>
              <a:rPr lang="cs-CZ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cs-CZ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FROM</a:t>
            </a:r>
            <a:br>
              <a:rPr lang="cs-CZ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cs-CZ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DISK</a:t>
            </a:r>
            <a:r>
              <a:rPr lang="cs-CZ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=‚C:\DATA\</a:t>
            </a:r>
            <a:r>
              <a:rPr lang="cs-CZ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db_name.BAK</a:t>
            </a:r>
            <a:r>
              <a:rPr lang="cs-CZ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‘ </a:t>
            </a:r>
            <a:r>
              <a:rPr lang="cs-CZ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cs-CZ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cs-CZ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WITH  REPLACE</a:t>
            </a:r>
            <a:endParaRPr lang="cs-CZ" sz="2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Restore</a:t>
            </a:r>
            <a:r>
              <a:rPr lang="cs-CZ" dirty="0" smtClean="0"/>
              <a:t> (</a:t>
            </a:r>
            <a:r>
              <a:rPr lang="cs-CZ" dirty="0" err="1" smtClean="0"/>
              <a:t>recovery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RESTORE </a:t>
            </a:r>
            <a:r>
              <a:rPr lang="cs-CZ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DATABASE </a:t>
            </a:r>
            <a:r>
              <a:rPr lang="cs-CZ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db_name</a:t>
            </a:r>
            <a:r>
              <a:rPr lang="cs-CZ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cs-CZ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FROM DISK</a:t>
            </a:r>
            <a:r>
              <a:rPr lang="cs-CZ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=‚C:\DATA\</a:t>
            </a:r>
            <a:r>
              <a:rPr lang="cs-CZ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db_name.BAK</a:t>
            </a:r>
            <a:r>
              <a:rPr lang="cs-CZ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‘ </a:t>
            </a:r>
            <a:r>
              <a:rPr lang="cs-CZ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cs-CZ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cs-CZ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WITH RECOVERY/NORECOVERY</a:t>
            </a:r>
            <a:endParaRPr lang="cs-CZ" sz="2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err="1" smtClean="0"/>
              <a:t>Transaction</a:t>
            </a:r>
            <a:r>
              <a:rPr lang="cs-CZ" dirty="0" smtClean="0"/>
              <a:t> log </a:t>
            </a:r>
            <a:r>
              <a:rPr lang="cs-CZ" dirty="0" err="1" smtClean="0"/>
              <a:t>chain</a:t>
            </a:r>
            <a:endParaRPr lang="cs-CZ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Validation</a:t>
            </a:r>
            <a:r>
              <a:rPr lang="cs-CZ" dirty="0" smtClean="0"/>
              <a:t> a </a:t>
            </a:r>
            <a:r>
              <a:rPr lang="cs-CZ" dirty="0" err="1" smtClean="0"/>
              <a:t>Backup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RESTORE VERIFYONLY FROM </a:t>
            </a:r>
            <a:r>
              <a:rPr lang="cs-CZ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backup_device</a:t>
            </a:r>
            <a:endParaRPr lang="cs-CZ" sz="2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MS SQL Server </a:t>
            </a:r>
            <a:r>
              <a:rPr lang="cs-CZ" dirty="0" err="1" smtClean="0"/>
              <a:t>Recovery</a:t>
            </a:r>
            <a:r>
              <a:rPr lang="cs-CZ" dirty="0" smtClean="0"/>
              <a:t> Mode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ALTER DATABASE </a:t>
            </a:r>
            <a:r>
              <a:rPr lang="cs-CZ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jmeno_db</a:t>
            </a:r>
            <a:r>
              <a:rPr lang="cs-CZ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cs-CZ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cs-CZ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cs-CZ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SET </a:t>
            </a:r>
            <a:r>
              <a:rPr lang="cs-CZ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Recovery</a:t>
            </a:r>
            <a:r>
              <a:rPr lang="cs-CZ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cs-CZ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Full|Bulk_Logged|Simple</a:t>
            </a:r>
            <a:r>
              <a:rPr lang="cs-CZ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Struktura SQL serveru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*.MDF – </a:t>
            </a:r>
            <a:r>
              <a:rPr lang="cs-CZ" dirty="0" err="1" smtClean="0"/>
              <a:t>primary</a:t>
            </a:r>
            <a:r>
              <a:rPr lang="cs-CZ" dirty="0" smtClean="0"/>
              <a:t> data </a:t>
            </a:r>
            <a:r>
              <a:rPr lang="cs-CZ" dirty="0" err="1" smtClean="0"/>
              <a:t>file</a:t>
            </a:r>
            <a:endParaRPr lang="cs-CZ" dirty="0" smtClean="0"/>
          </a:p>
          <a:p>
            <a:r>
              <a:rPr lang="cs-CZ" dirty="0" smtClean="0"/>
              <a:t>*.NDF – </a:t>
            </a:r>
            <a:r>
              <a:rPr lang="cs-CZ" dirty="0" err="1" smtClean="0"/>
              <a:t>secondary</a:t>
            </a:r>
            <a:r>
              <a:rPr lang="cs-CZ" dirty="0" smtClean="0"/>
              <a:t> data </a:t>
            </a:r>
            <a:r>
              <a:rPr lang="cs-CZ" dirty="0" err="1" smtClean="0"/>
              <a:t>file</a:t>
            </a:r>
            <a:endParaRPr lang="cs-CZ" dirty="0" smtClean="0"/>
          </a:p>
          <a:p>
            <a:r>
              <a:rPr lang="cs-CZ" dirty="0" smtClean="0"/>
              <a:t>*.LDF – log </a:t>
            </a:r>
            <a:r>
              <a:rPr lang="cs-CZ" dirty="0" err="1" smtClean="0"/>
              <a:t>file</a:t>
            </a:r>
            <a:endParaRPr lang="cs-CZ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Moving</a:t>
            </a:r>
            <a:r>
              <a:rPr lang="cs-CZ" dirty="0" smtClean="0"/>
              <a:t> </a:t>
            </a:r>
            <a:r>
              <a:rPr lang="cs-CZ" dirty="0" err="1" smtClean="0"/>
              <a:t>database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ATTACH/DETACH</a:t>
            </a:r>
          </a:p>
          <a:p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use </a:t>
            </a:r>
            <a:r>
              <a:rPr lang="cs-CZ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db</a:t>
            </a:r>
            <a:r>
              <a:rPr lang="cs-CZ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_</a:t>
            </a:r>
            <a:r>
              <a:rPr lang="cs-CZ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name</a:t>
            </a:r>
            <a:endParaRPr lang="cs-CZ" sz="2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None/>
            </a:pPr>
            <a:r>
              <a:rPr lang="cs-CZ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exec</a:t>
            </a:r>
            <a:r>
              <a:rPr lang="cs-CZ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cs-CZ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sp</a:t>
            </a:r>
            <a:r>
              <a:rPr lang="cs-CZ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_</a:t>
            </a:r>
            <a:r>
              <a:rPr lang="cs-CZ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change</a:t>
            </a:r>
            <a:r>
              <a:rPr lang="cs-CZ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_</a:t>
            </a:r>
            <a:r>
              <a:rPr lang="cs-CZ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users</a:t>
            </a:r>
            <a:r>
              <a:rPr lang="cs-CZ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_</a:t>
            </a:r>
            <a:r>
              <a:rPr lang="cs-CZ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login</a:t>
            </a:r>
            <a:r>
              <a:rPr lang="cs-CZ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'Update_</a:t>
            </a:r>
            <a:r>
              <a:rPr lang="cs-CZ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one</a:t>
            </a:r>
            <a:r>
              <a:rPr lang="cs-CZ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', </a:t>
            </a:r>
            <a:r>
              <a:rPr lang="cs-CZ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login</a:t>
            </a:r>
            <a:r>
              <a:rPr lang="cs-CZ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_</a:t>
            </a:r>
            <a:r>
              <a:rPr lang="cs-CZ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name</a:t>
            </a:r>
            <a:r>
              <a:rPr lang="cs-CZ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cs-CZ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login</a:t>
            </a:r>
            <a:r>
              <a:rPr lang="cs-CZ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_</a:t>
            </a:r>
            <a:r>
              <a:rPr lang="cs-CZ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name</a:t>
            </a:r>
            <a:endParaRPr lang="cs-CZ" sz="2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BCP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Bulk</a:t>
            </a:r>
            <a:r>
              <a:rPr lang="cs-CZ" dirty="0" smtClean="0"/>
              <a:t> copy program</a:t>
            </a:r>
          </a:p>
          <a:p>
            <a:r>
              <a:rPr lang="cs-CZ" dirty="0" smtClean="0"/>
              <a:t>Nezapisuje se do logu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Shrinking</a:t>
            </a:r>
            <a:r>
              <a:rPr lang="cs-CZ" dirty="0" smtClean="0"/>
              <a:t> </a:t>
            </a:r>
            <a:r>
              <a:rPr lang="cs-CZ" dirty="0" err="1" smtClean="0"/>
              <a:t>Files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Remove</a:t>
            </a:r>
            <a:r>
              <a:rPr lang="cs-CZ" dirty="0" smtClean="0"/>
              <a:t> </a:t>
            </a:r>
            <a:r>
              <a:rPr lang="cs-CZ" dirty="0" err="1" smtClean="0"/>
              <a:t>unused</a:t>
            </a:r>
            <a:r>
              <a:rPr lang="cs-CZ" dirty="0" smtClean="0"/>
              <a:t> </a:t>
            </a:r>
            <a:r>
              <a:rPr lang="cs-CZ" dirty="0" err="1" smtClean="0"/>
              <a:t>pages</a:t>
            </a:r>
            <a:endParaRPr lang="cs-CZ" dirty="0" smtClean="0"/>
          </a:p>
          <a:p>
            <a:r>
              <a:rPr lang="cs-CZ" dirty="0" smtClean="0"/>
              <a:t>AUTO_SHRINK – not </a:t>
            </a:r>
            <a:r>
              <a:rPr lang="cs-CZ" dirty="0" err="1" smtClean="0"/>
              <a:t>recommended</a:t>
            </a:r>
            <a:endParaRPr lang="cs-CZ" dirty="0" smtClean="0"/>
          </a:p>
          <a:p>
            <a:r>
              <a:rPr lang="cs-CZ" dirty="0" smtClean="0"/>
              <a:t>DBCC SHRINKDATABASE(</a:t>
            </a:r>
            <a:r>
              <a:rPr lang="cs-CZ" dirty="0" err="1" smtClean="0"/>
              <a:t>db</a:t>
            </a:r>
            <a:r>
              <a:rPr lang="cs-CZ" dirty="0" smtClean="0"/>
              <a:t>_</a:t>
            </a:r>
            <a:r>
              <a:rPr lang="cs-CZ" dirty="0" err="1" smtClean="0"/>
              <a:t>name</a:t>
            </a:r>
            <a:r>
              <a:rPr lang="cs-CZ" dirty="0" smtClean="0"/>
              <a:t>, par)</a:t>
            </a:r>
          </a:p>
          <a:p>
            <a:r>
              <a:rPr lang="cs-CZ" dirty="0" err="1" smtClean="0"/>
              <a:t>Shrink</a:t>
            </a:r>
            <a:r>
              <a:rPr lang="cs-CZ" dirty="0" smtClean="0"/>
              <a:t> </a:t>
            </a:r>
            <a:r>
              <a:rPr lang="cs-CZ" dirty="0" err="1" smtClean="0"/>
              <a:t>database</a:t>
            </a:r>
            <a:r>
              <a:rPr lang="cs-CZ" dirty="0" smtClean="0"/>
              <a:t> </a:t>
            </a:r>
            <a:r>
              <a:rPr lang="cs-CZ" dirty="0" err="1" smtClean="0"/>
              <a:t>transaction</a:t>
            </a:r>
            <a:r>
              <a:rPr lang="cs-CZ" dirty="0" smtClean="0"/>
              <a:t> </a:t>
            </a:r>
            <a:r>
              <a:rPr lang="cs-CZ" dirty="0" err="1" smtClean="0"/>
              <a:t>logs</a:t>
            </a:r>
            <a:endParaRPr lang="cs-CZ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DBCC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Database </a:t>
            </a:r>
            <a:r>
              <a:rPr lang="cs-CZ" dirty="0" err="1"/>
              <a:t>Console</a:t>
            </a:r>
            <a:r>
              <a:rPr lang="cs-CZ" dirty="0"/>
              <a:t> </a:t>
            </a:r>
            <a:r>
              <a:rPr lang="cs-CZ" dirty="0" err="1" smtClean="0"/>
              <a:t>Commands</a:t>
            </a:r>
            <a:endParaRPr lang="cs-CZ" dirty="0"/>
          </a:p>
          <a:p>
            <a:pPr lvl="1"/>
            <a:r>
              <a:rPr lang="cs-CZ" dirty="0" err="1" smtClean="0"/>
              <a:t>Maintenance</a:t>
            </a:r>
            <a:endParaRPr lang="cs-CZ" dirty="0" smtClean="0"/>
          </a:p>
          <a:p>
            <a:pPr lvl="1"/>
            <a:r>
              <a:rPr lang="cs-CZ" dirty="0" err="1" smtClean="0"/>
              <a:t>Validation</a:t>
            </a:r>
            <a:endParaRPr lang="cs-CZ" dirty="0" smtClean="0"/>
          </a:p>
          <a:p>
            <a:pPr lvl="1"/>
            <a:r>
              <a:rPr lang="cs-CZ" dirty="0" err="1" smtClean="0"/>
              <a:t>Informational</a:t>
            </a:r>
            <a:endParaRPr lang="cs-CZ" dirty="0" smtClean="0"/>
          </a:p>
          <a:p>
            <a:pPr lvl="1"/>
            <a:r>
              <a:rPr lang="cs-CZ" dirty="0" err="1" smtClean="0"/>
              <a:t>Progress</a:t>
            </a:r>
            <a:r>
              <a:rPr lang="cs-CZ" smtClean="0"/>
              <a:t> Reporting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3420379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DBCC CHECKDB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Check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integrity </a:t>
            </a:r>
            <a:r>
              <a:rPr lang="cs-CZ" dirty="0" err="1" smtClean="0"/>
              <a:t>issues</a:t>
            </a:r>
            <a:endParaRPr lang="cs-CZ" dirty="0" smtClean="0"/>
          </a:p>
          <a:p>
            <a:r>
              <a:rPr lang="cs-CZ" dirty="0" err="1" smtClean="0"/>
              <a:t>Database</a:t>
            </a:r>
            <a:r>
              <a:rPr lang="cs-CZ" dirty="0" smtClean="0"/>
              <a:t> </a:t>
            </a:r>
            <a:r>
              <a:rPr lang="cs-CZ" dirty="0" err="1" smtClean="0"/>
              <a:t>must</a:t>
            </a:r>
            <a:r>
              <a:rPr lang="cs-CZ" dirty="0" smtClean="0"/>
              <a:t> </a:t>
            </a:r>
            <a:r>
              <a:rPr lang="cs-CZ" dirty="0" err="1" smtClean="0"/>
              <a:t>be</a:t>
            </a:r>
            <a:r>
              <a:rPr lang="cs-CZ" dirty="0" smtClean="0"/>
              <a:t> in single-user mode</a:t>
            </a:r>
          </a:p>
          <a:p>
            <a:r>
              <a:rPr lang="cs-CZ" dirty="0" smtClean="0"/>
              <a:t>DBCC CHECKDB</a:t>
            </a:r>
          </a:p>
          <a:p>
            <a:pPr lvl="1"/>
            <a:r>
              <a:rPr lang="cs-CZ" dirty="0" smtClean="0"/>
              <a:t>DBCC CHECKALLOC</a:t>
            </a:r>
          </a:p>
          <a:p>
            <a:pPr lvl="1"/>
            <a:r>
              <a:rPr lang="cs-CZ" dirty="0" smtClean="0"/>
              <a:t>DBCC CHECKTABLE</a:t>
            </a:r>
          </a:p>
          <a:p>
            <a:pPr lvl="1"/>
            <a:r>
              <a:rPr lang="cs-CZ" dirty="0" smtClean="0"/>
              <a:t>DBCC CHECKCATALOG</a:t>
            </a:r>
          </a:p>
          <a:p>
            <a:pPr lvl="1"/>
            <a:r>
              <a:rPr lang="cs-CZ" dirty="0" err="1" smtClean="0"/>
              <a:t>Validates</a:t>
            </a:r>
            <a:r>
              <a:rPr lang="cs-CZ" dirty="0" smtClean="0"/>
              <a:t> </a:t>
            </a:r>
            <a:r>
              <a:rPr lang="cs-CZ" dirty="0" err="1" smtClean="0"/>
              <a:t>Servicer</a:t>
            </a:r>
            <a:r>
              <a:rPr lang="cs-CZ" dirty="0" smtClean="0"/>
              <a:t> Broker</a:t>
            </a:r>
          </a:p>
          <a:p>
            <a:pPr lvl="1"/>
            <a:r>
              <a:rPr lang="cs-CZ" dirty="0" err="1" smtClean="0"/>
              <a:t>Validate</a:t>
            </a:r>
            <a:r>
              <a:rPr lang="cs-CZ" dirty="0" smtClean="0"/>
              <a:t> </a:t>
            </a:r>
            <a:r>
              <a:rPr lang="cs-CZ" dirty="0" err="1" smtClean="0"/>
              <a:t>context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indexes</a:t>
            </a: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Systémové </a:t>
            </a:r>
            <a:r>
              <a:rPr lang="cs-CZ" dirty="0" err="1" smtClean="0"/>
              <a:t>db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fontAlgn="t"/>
            <a:r>
              <a:rPr lang="en-US" dirty="0" smtClean="0">
                <a:hlinkClick r:id="rId2"/>
              </a:rPr>
              <a:t>master Database</a:t>
            </a:r>
            <a:endParaRPr lang="en-US" dirty="0" smtClean="0"/>
          </a:p>
          <a:p>
            <a:pPr lvl="1" fontAlgn="t"/>
            <a:r>
              <a:rPr lang="en-US" dirty="0" smtClean="0"/>
              <a:t>Records all the system-level information for an instance of SQL Server.</a:t>
            </a:r>
          </a:p>
          <a:p>
            <a:pPr fontAlgn="t"/>
            <a:r>
              <a:rPr lang="en-US" dirty="0" err="1" smtClean="0">
                <a:hlinkClick r:id="rId3"/>
              </a:rPr>
              <a:t>msdb</a:t>
            </a:r>
            <a:r>
              <a:rPr lang="en-US" dirty="0" smtClean="0">
                <a:hlinkClick r:id="rId3"/>
              </a:rPr>
              <a:t> Database</a:t>
            </a:r>
            <a:endParaRPr lang="en-US" dirty="0" smtClean="0"/>
          </a:p>
          <a:p>
            <a:pPr lvl="1" fontAlgn="t"/>
            <a:r>
              <a:rPr lang="en-US" dirty="0" smtClean="0"/>
              <a:t>Is used by SQL Server Agent for scheduling alerts and jobs.</a:t>
            </a:r>
          </a:p>
          <a:p>
            <a:pPr fontAlgn="t"/>
            <a:r>
              <a:rPr lang="en-US" dirty="0" smtClean="0">
                <a:hlinkClick r:id="rId4"/>
              </a:rPr>
              <a:t>model Database</a:t>
            </a:r>
            <a:endParaRPr lang="en-US" dirty="0" smtClean="0"/>
          </a:p>
          <a:p>
            <a:pPr lvl="1" fontAlgn="t"/>
            <a:r>
              <a:rPr lang="en-US" dirty="0" smtClean="0"/>
              <a:t>Is used as the template for all databases created on the instance of SQL Server.</a:t>
            </a:r>
            <a:r>
              <a:rPr lang="cs-CZ" dirty="0" smtClean="0"/>
              <a:t> </a:t>
            </a:r>
            <a:r>
              <a:rPr lang="en-US" dirty="0" smtClean="0"/>
              <a:t>Modifications made to the </a:t>
            </a:r>
            <a:r>
              <a:rPr lang="en-US" b="1" dirty="0" smtClean="0"/>
              <a:t>model</a:t>
            </a:r>
            <a:r>
              <a:rPr lang="en-US" dirty="0" smtClean="0"/>
              <a:t> database, such as database size, collation, recovery model, and other database options, are applied to any databases created afterward.</a:t>
            </a:r>
          </a:p>
          <a:p>
            <a:pPr fontAlgn="t"/>
            <a:r>
              <a:rPr lang="en-US" dirty="0" smtClean="0">
                <a:hlinkClick r:id="rId5"/>
              </a:rPr>
              <a:t>Resource Database</a:t>
            </a:r>
            <a:endParaRPr lang="en-US" dirty="0" smtClean="0"/>
          </a:p>
          <a:p>
            <a:pPr lvl="1" fontAlgn="t"/>
            <a:r>
              <a:rPr lang="en-US" dirty="0" smtClean="0"/>
              <a:t>Is a read-only database that contains system objects that are included with SQL Server.</a:t>
            </a:r>
            <a:r>
              <a:rPr lang="cs-CZ" dirty="0" smtClean="0"/>
              <a:t> </a:t>
            </a:r>
            <a:r>
              <a:rPr lang="en-US" dirty="0" smtClean="0"/>
              <a:t>System objects are physically persisted in the </a:t>
            </a:r>
            <a:r>
              <a:rPr lang="en-US" b="1" dirty="0" smtClean="0"/>
              <a:t>Resource</a:t>
            </a:r>
            <a:r>
              <a:rPr lang="en-US" dirty="0" smtClean="0"/>
              <a:t> database, but they logically appear in the </a:t>
            </a:r>
            <a:r>
              <a:rPr lang="en-US" b="1" dirty="0" smtClean="0"/>
              <a:t>sys</a:t>
            </a:r>
            <a:r>
              <a:rPr lang="en-US" dirty="0" smtClean="0"/>
              <a:t> schema of every database.</a:t>
            </a:r>
          </a:p>
          <a:p>
            <a:pPr fontAlgn="t"/>
            <a:r>
              <a:rPr lang="en-US" dirty="0" err="1" smtClean="0">
                <a:hlinkClick r:id="rId6"/>
              </a:rPr>
              <a:t>tempdb</a:t>
            </a:r>
            <a:r>
              <a:rPr lang="en-US" dirty="0" smtClean="0">
                <a:hlinkClick r:id="rId6"/>
              </a:rPr>
              <a:t> Database</a:t>
            </a:r>
            <a:endParaRPr lang="en-US" dirty="0" smtClean="0"/>
          </a:p>
          <a:p>
            <a:pPr lvl="1" fontAlgn="t"/>
            <a:r>
              <a:rPr lang="en-US" dirty="0" smtClean="0"/>
              <a:t>Is a workspace for holding temporary objects or intermediate result sets.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Stavy databáze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ONLINE</a:t>
            </a:r>
          </a:p>
          <a:p>
            <a:r>
              <a:rPr lang="cs-CZ" dirty="0" smtClean="0"/>
              <a:t>OFFLINE</a:t>
            </a:r>
          </a:p>
          <a:p>
            <a:r>
              <a:rPr lang="cs-CZ" dirty="0" smtClean="0"/>
              <a:t>RESTORING</a:t>
            </a:r>
          </a:p>
          <a:p>
            <a:r>
              <a:rPr lang="cs-CZ" dirty="0" smtClean="0"/>
              <a:t>RECOVERING</a:t>
            </a:r>
          </a:p>
          <a:p>
            <a:r>
              <a:rPr lang="cs-CZ" dirty="0" smtClean="0"/>
              <a:t>RECOVERY PENDING – </a:t>
            </a:r>
            <a:r>
              <a:rPr lang="cs-CZ" dirty="0" err="1" smtClean="0"/>
              <a:t>error</a:t>
            </a:r>
            <a:r>
              <a:rPr lang="cs-CZ" dirty="0" smtClean="0"/>
              <a:t> </a:t>
            </a:r>
            <a:r>
              <a:rPr lang="cs-CZ" dirty="0" err="1" smtClean="0"/>
              <a:t>during</a:t>
            </a:r>
            <a:r>
              <a:rPr lang="cs-CZ" dirty="0" smtClean="0"/>
              <a:t> </a:t>
            </a:r>
            <a:r>
              <a:rPr lang="cs-CZ" dirty="0" err="1" smtClean="0"/>
              <a:t>recovery</a:t>
            </a:r>
            <a:endParaRPr lang="cs-CZ" dirty="0" smtClean="0"/>
          </a:p>
          <a:p>
            <a:r>
              <a:rPr lang="cs-CZ" dirty="0" smtClean="0"/>
              <a:t>SUSPECT – </a:t>
            </a:r>
            <a:r>
              <a:rPr lang="cs-CZ" dirty="0" err="1" smtClean="0"/>
              <a:t>primary</a:t>
            </a:r>
            <a:r>
              <a:rPr lang="cs-CZ" dirty="0" smtClean="0"/>
              <a:t> </a:t>
            </a:r>
            <a:r>
              <a:rPr lang="cs-CZ" dirty="0" err="1" smtClean="0"/>
              <a:t>filegroup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dirty="0" err="1" smtClean="0"/>
              <a:t>damage</a:t>
            </a:r>
            <a:r>
              <a:rPr lang="cs-CZ" dirty="0" smtClean="0"/>
              <a:t>…</a:t>
            </a:r>
          </a:p>
          <a:p>
            <a:r>
              <a:rPr lang="cs-CZ" dirty="0" smtClean="0"/>
              <a:t>EMEREGNCY – single-user mode</a:t>
            </a: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Stavy zrcadlení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SYNCHRONIZING</a:t>
            </a:r>
          </a:p>
          <a:p>
            <a:r>
              <a:rPr lang="cs-CZ" dirty="0" smtClean="0"/>
              <a:t>SYNCHRONIZED</a:t>
            </a:r>
          </a:p>
          <a:p>
            <a:r>
              <a:rPr lang="cs-CZ" dirty="0" smtClean="0"/>
              <a:t>SUSPENDED –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mirror</a:t>
            </a:r>
            <a:r>
              <a:rPr lang="cs-CZ" dirty="0" smtClean="0"/>
              <a:t> copy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db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not </a:t>
            </a:r>
            <a:r>
              <a:rPr lang="cs-CZ" dirty="0" err="1" smtClean="0"/>
              <a:t>available</a:t>
            </a:r>
            <a:endParaRPr lang="cs-CZ" dirty="0" smtClean="0"/>
          </a:p>
          <a:p>
            <a:r>
              <a:rPr lang="cs-CZ" dirty="0" smtClean="0"/>
              <a:t>PENDING_FAILOVER – on </a:t>
            </a:r>
            <a:r>
              <a:rPr lang="cs-CZ" dirty="0" err="1" smtClean="0"/>
              <a:t>principal</a:t>
            </a:r>
            <a:r>
              <a:rPr lang="cs-CZ" dirty="0" smtClean="0"/>
              <a:t> </a:t>
            </a:r>
            <a:r>
              <a:rPr lang="cs-CZ" dirty="0" err="1" smtClean="0"/>
              <a:t>after</a:t>
            </a:r>
            <a:r>
              <a:rPr lang="cs-CZ" dirty="0" smtClean="0"/>
              <a:t> </a:t>
            </a:r>
            <a:r>
              <a:rPr lang="cs-CZ" dirty="0" err="1" smtClean="0"/>
              <a:t>failover</a:t>
            </a:r>
            <a:endParaRPr lang="cs-CZ" dirty="0" smtClean="0"/>
          </a:p>
          <a:p>
            <a:r>
              <a:rPr lang="cs-CZ" dirty="0" smtClean="0"/>
              <a:t>DISCONNECTED – partner </a:t>
            </a:r>
            <a:r>
              <a:rPr lang="cs-CZ" dirty="0" err="1" smtClean="0"/>
              <a:t>lost</a:t>
            </a:r>
            <a:r>
              <a:rPr lang="cs-CZ" dirty="0" smtClean="0"/>
              <a:t> </a:t>
            </a:r>
            <a:r>
              <a:rPr lang="cs-CZ" dirty="0" err="1" smtClean="0"/>
              <a:t>communication</a:t>
            </a: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Recovery</a:t>
            </a:r>
            <a:r>
              <a:rPr lang="cs-CZ" dirty="0" smtClean="0"/>
              <a:t> modely databáze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SIMPLE</a:t>
            </a:r>
          </a:p>
          <a:p>
            <a:r>
              <a:rPr lang="cs-CZ" dirty="0" smtClean="0"/>
              <a:t>BULK-LOGGED</a:t>
            </a:r>
          </a:p>
          <a:p>
            <a:r>
              <a:rPr lang="cs-CZ" dirty="0" smtClean="0"/>
              <a:t>FULL</a:t>
            </a:r>
          </a:p>
          <a:p>
            <a:endParaRPr lang="cs-CZ" dirty="0" smtClean="0"/>
          </a:p>
          <a:p>
            <a:r>
              <a:rPr lang="cs-CZ" sz="2400" dirty="0" smtClean="0"/>
              <a:t>Při použití technologie zrcadlení musí být použit model FULL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Simple</a:t>
            </a:r>
            <a:r>
              <a:rPr lang="cs-CZ" dirty="0" smtClean="0"/>
              <a:t> </a:t>
            </a:r>
            <a:r>
              <a:rPr lang="cs-CZ" dirty="0" err="1" smtClean="0"/>
              <a:t>recovery</a:t>
            </a:r>
            <a:r>
              <a:rPr lang="cs-CZ" dirty="0" smtClean="0"/>
              <a:t> model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 recover only to the end of a backup.</a:t>
            </a:r>
            <a:endParaRPr lang="cs-CZ" dirty="0"/>
          </a:p>
        </p:txBody>
      </p:sp>
      <p:pic>
        <p:nvPicPr>
          <p:cNvPr id="1026" name="Picture 2" descr="Restoring a simple-model databas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2348880"/>
            <a:ext cx="6163121" cy="3602707"/>
          </a:xfrm>
          <a:prstGeom prst="rect">
            <a:avLst/>
          </a:prstGeom>
          <a:noFill/>
        </p:spPr>
      </p:pic>
      <p:sp>
        <p:nvSpPr>
          <p:cNvPr id="5" name="TextovéPole 4"/>
          <p:cNvSpPr txBox="1"/>
          <p:nvPr/>
        </p:nvSpPr>
        <p:spPr>
          <a:xfrm>
            <a:off x="1259632" y="6309320"/>
            <a:ext cx="60486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Zdroj: Microsoft MSDN</a:t>
            </a:r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Bulk</a:t>
            </a:r>
            <a:r>
              <a:rPr lang="cs-CZ" dirty="0" smtClean="0"/>
              <a:t>-</a:t>
            </a:r>
            <a:r>
              <a:rPr lang="cs-CZ" dirty="0" err="1" smtClean="0"/>
              <a:t>logged</a:t>
            </a:r>
            <a:r>
              <a:rPr lang="cs-CZ" dirty="0" smtClean="0"/>
              <a:t> </a:t>
            </a:r>
            <a:r>
              <a:rPr lang="cs-CZ" dirty="0" err="1" smtClean="0"/>
              <a:t>recovery</a:t>
            </a:r>
            <a:r>
              <a:rPr lang="cs-CZ" dirty="0" smtClean="0"/>
              <a:t> mode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35842" name="Picture 2" descr="Bulk-changes bitmap identifies changed extent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1700808"/>
            <a:ext cx="6569418" cy="465045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Full</a:t>
            </a:r>
            <a:r>
              <a:rPr lang="cs-CZ" dirty="0" smtClean="0"/>
              <a:t> </a:t>
            </a:r>
            <a:r>
              <a:rPr lang="cs-CZ" dirty="0" err="1" smtClean="0"/>
              <a:t>recovery</a:t>
            </a:r>
            <a:r>
              <a:rPr lang="cs-CZ" dirty="0" smtClean="0"/>
              <a:t> mode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/>
          <a:lstStyle/>
          <a:p>
            <a:r>
              <a:rPr lang="en-US" dirty="0" smtClean="0"/>
              <a:t>Can recover to a specific point in time, assuming that your backups are complete up to that point in time</a:t>
            </a:r>
            <a:endParaRPr lang="cs-CZ" dirty="0"/>
          </a:p>
        </p:txBody>
      </p:sp>
      <p:pic>
        <p:nvPicPr>
          <p:cNvPr id="36866" name="Picture 2" descr="Restoring a full recovery model databas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03648" y="2827669"/>
            <a:ext cx="6336704" cy="403033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</TotalTime>
  <Words>421</Words>
  <Application>Microsoft Office PowerPoint</Application>
  <PresentationFormat>Předvádění na obrazovce (4:3)</PresentationFormat>
  <Paragraphs>103</Paragraphs>
  <Slides>24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24</vt:i4>
      </vt:variant>
    </vt:vector>
  </HeadingPairs>
  <TitlesOfParts>
    <vt:vector size="25" baseType="lpstr">
      <vt:lpstr>Motiv sady Office</vt:lpstr>
      <vt:lpstr>Databázové systémy přednáška 10 – Zálohování a archivace</vt:lpstr>
      <vt:lpstr>Struktura SQL serveru</vt:lpstr>
      <vt:lpstr>Systémové db</vt:lpstr>
      <vt:lpstr>Stavy databáze</vt:lpstr>
      <vt:lpstr>Stavy zrcadlení</vt:lpstr>
      <vt:lpstr>Recovery modely databáze</vt:lpstr>
      <vt:lpstr>Simple recovery model</vt:lpstr>
      <vt:lpstr>Bulk-logged recovery mode</vt:lpstr>
      <vt:lpstr>Full recovery mode</vt:lpstr>
      <vt:lpstr>Backup</vt:lpstr>
      <vt:lpstr>Prezentace aplikace PowerPoint</vt:lpstr>
      <vt:lpstr>Differential Backup</vt:lpstr>
      <vt:lpstr>Záloha logu</vt:lpstr>
      <vt:lpstr>Prezentace aplikace PowerPoint</vt:lpstr>
      <vt:lpstr>Prezentace aplikace PowerPoint</vt:lpstr>
      <vt:lpstr>Obnova (Restore)</vt:lpstr>
      <vt:lpstr>Restore (recovery)</vt:lpstr>
      <vt:lpstr>Validation a Backup</vt:lpstr>
      <vt:lpstr>MS SQL Server Recovery Mode</vt:lpstr>
      <vt:lpstr>Moving database</vt:lpstr>
      <vt:lpstr>BCP</vt:lpstr>
      <vt:lpstr>Shrinking Files</vt:lpstr>
      <vt:lpstr>DBCC</vt:lpstr>
      <vt:lpstr>DBCC CHECKDB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Databázové systémy</dc:title>
  <dc:creator>dan11hp</dc:creator>
  <cp:lastModifiedBy>uzivatel</cp:lastModifiedBy>
  <cp:revision>55</cp:revision>
  <dcterms:created xsi:type="dcterms:W3CDTF">2016-09-11T12:48:50Z</dcterms:created>
  <dcterms:modified xsi:type="dcterms:W3CDTF">2016-11-14T09:40:46Z</dcterms:modified>
</cp:coreProperties>
</file>